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35" r:id="rId3"/>
    <p:sldId id="328" r:id="rId5"/>
    <p:sldId id="379" r:id="rId6"/>
    <p:sldId id="380" r:id="rId7"/>
    <p:sldId id="381" r:id="rId8"/>
    <p:sldId id="382" r:id="rId9"/>
  </p:sldIdLst>
  <p:sldSz cx="9144000" cy="5143500" type="screen16x9"/>
  <p:notesSz cx="6858000" cy="9144000"/>
  <p:custDataLst>
    <p:tags r:id="rId13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849C"/>
    <a:srgbClr val="BF3633"/>
    <a:srgbClr val="C00000"/>
    <a:srgbClr val="E9E9E9"/>
    <a:srgbClr val="546E7D"/>
    <a:srgbClr val="9E8F7A"/>
    <a:srgbClr val="6A656C"/>
    <a:srgbClr val="70625F"/>
    <a:srgbClr val="7B8294"/>
    <a:srgbClr val="2A34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748" autoAdjust="0"/>
    <p:restoredTop sz="94660"/>
  </p:normalViewPr>
  <p:slideViewPr>
    <p:cSldViewPr>
      <p:cViewPr>
        <p:scale>
          <a:sx n="75" d="100"/>
          <a:sy n="75" d="100"/>
        </p:scale>
        <p:origin x="-2664" y="-1212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51" d="100"/>
        <a:sy n="15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C5DC14-799A-4311-ABE8-B7F6F17282D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29F2BE-DE9F-4B8C-AB04-BD0998E5439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29F2BE-DE9F-4B8C-AB04-BD0998E5439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29F2BE-DE9F-4B8C-AB04-BD0998E5439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1" y="205980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第一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-1"/>
            <a:ext cx="9144000" cy="5157148"/>
          </a:xfrm>
          <a:prstGeom prst="rect">
            <a:avLst/>
          </a:prstGeom>
          <a:blipFill dpi="0" rotWithShape="1">
            <a:blip r:embed="rId3" cstate="print">
              <a:alphaModFix amt="29000"/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第一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 userDrawn="1"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-1"/>
            <a:ext cx="9144000" cy="5157148"/>
          </a:xfrm>
          <a:prstGeom prst="rect">
            <a:avLst/>
          </a:prstGeom>
          <a:blipFill dpi="0" rotWithShape="1">
            <a:blip r:embed="rId3" cstate="print">
              <a:alphaModFix amt="29000"/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</p:spPr>
      </p:pic>
      <p:grpSp>
        <p:nvGrpSpPr>
          <p:cNvPr id="51" name="组合 50"/>
          <p:cNvGrpSpPr/>
          <p:nvPr userDrawn="1"/>
        </p:nvGrpSpPr>
        <p:grpSpPr>
          <a:xfrm>
            <a:off x="608655" y="338544"/>
            <a:ext cx="126310" cy="126294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24000"/>
              </a:prstClr>
            </a:outerShdw>
          </a:effectLst>
        </p:grpSpPr>
        <p:sp>
          <p:nvSpPr>
            <p:cNvPr id="52" name="同心圆 5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ea typeface="微软雅黑" panose="020B0503020204020204" pitchFamily="34" charset="-122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92109" y="760409"/>
              <a:ext cx="3825870" cy="382587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微软雅黑" panose="020B0503020204020204" pitchFamily="34" charset="-122"/>
              </a:endParaRPr>
            </a:p>
          </p:txBody>
        </p:sp>
      </p:grpSp>
      <p:grpSp>
        <p:nvGrpSpPr>
          <p:cNvPr id="54" name="组合 53"/>
          <p:cNvGrpSpPr/>
          <p:nvPr userDrawn="1"/>
        </p:nvGrpSpPr>
        <p:grpSpPr>
          <a:xfrm>
            <a:off x="711386" y="463940"/>
            <a:ext cx="82284" cy="82274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24000"/>
              </a:prstClr>
            </a:outerShdw>
          </a:effectLst>
        </p:grpSpPr>
        <p:sp>
          <p:nvSpPr>
            <p:cNvPr id="55" name="同心圆 5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ea typeface="微软雅黑" panose="020B0503020204020204" pitchFamily="34" charset="-122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92109" y="760409"/>
              <a:ext cx="3825870" cy="3825870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微软雅黑" panose="020B0503020204020204" pitchFamily="34" charset="-122"/>
              </a:endParaRPr>
            </a:p>
          </p:txBody>
        </p:sp>
      </p:grpSp>
      <p:grpSp>
        <p:nvGrpSpPr>
          <p:cNvPr id="57" name="组合 56"/>
          <p:cNvGrpSpPr/>
          <p:nvPr userDrawn="1"/>
        </p:nvGrpSpPr>
        <p:grpSpPr>
          <a:xfrm>
            <a:off x="304970" y="346955"/>
            <a:ext cx="374107" cy="37405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24000"/>
              </a:prstClr>
            </a:outerShdw>
          </a:effectLst>
        </p:grpSpPr>
        <p:sp>
          <p:nvSpPr>
            <p:cNvPr id="58" name="同心圆 5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ea typeface="微软雅黑" panose="020B0503020204020204" pitchFamily="34" charset="-122"/>
              </a:endParaRPr>
            </a:p>
          </p:txBody>
        </p:sp>
        <p:sp>
          <p:nvSpPr>
            <p:cNvPr id="61" name="椭圆 60"/>
            <p:cNvSpPr/>
            <p:nvPr/>
          </p:nvSpPr>
          <p:spPr>
            <a:xfrm>
              <a:off x="392100" y="760400"/>
              <a:ext cx="3825879" cy="3825879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微软雅黑" panose="020B0503020204020204" pitchFamily="34" charset="-122"/>
              </a:endParaRPr>
            </a:p>
          </p:txBody>
        </p:sp>
      </p:grpSp>
      <p:cxnSp>
        <p:nvCxnSpPr>
          <p:cNvPr id="13" name="直接连接符 12"/>
          <p:cNvCxnSpPr/>
          <p:nvPr userDrawn="1"/>
        </p:nvCxnSpPr>
        <p:spPr>
          <a:xfrm>
            <a:off x="897462" y="608534"/>
            <a:ext cx="8246538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组合 13"/>
          <p:cNvGrpSpPr/>
          <p:nvPr userDrawn="1"/>
        </p:nvGrpSpPr>
        <p:grpSpPr bwMode="auto">
          <a:xfrm>
            <a:off x="7962036" y="8449"/>
            <a:ext cx="1146468" cy="585474"/>
            <a:chOff x="5332073" y="702337"/>
            <a:chExt cx="1527854" cy="858444"/>
          </a:xfrm>
          <a:noFill/>
        </p:grpSpPr>
        <p:sp>
          <p:nvSpPr>
            <p:cNvPr id="15" name="文本框 15"/>
            <p:cNvSpPr txBox="1">
              <a:spLocks noChangeArrowheads="1"/>
            </p:cNvSpPr>
            <p:nvPr/>
          </p:nvSpPr>
          <p:spPr bwMode="auto">
            <a:xfrm>
              <a:off x="5486864" y="702337"/>
              <a:ext cx="1218267" cy="586656"/>
            </a:xfrm>
            <a:prstGeom prst="rect">
              <a:avLst/>
            </a:prstGeom>
            <a:grp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000" b="0" cap="none" spc="0" dirty="0">
                  <a:ln>
                    <a:noFill/>
                  </a:ln>
                  <a:solidFill>
                    <a:schemeClr val="tx2"/>
                  </a:solidFill>
                  <a:effectLst/>
                  <a:latin typeface="+mn-ea"/>
                  <a:ea typeface="+mn-ea"/>
                </a:rPr>
                <a:t>LOGO</a:t>
              </a:r>
              <a:endParaRPr lang="zh-CN" altLang="en-US" sz="2000" b="0" cap="none" spc="0" dirty="0">
                <a:ln>
                  <a:noFill/>
                </a:ln>
                <a:solidFill>
                  <a:schemeClr val="tx2"/>
                </a:solidFill>
                <a:effectLst/>
                <a:latin typeface="+mn-ea"/>
                <a:ea typeface="+mn-ea"/>
              </a:endParaRPr>
            </a:p>
          </p:txBody>
        </p:sp>
        <p:sp>
          <p:nvSpPr>
            <p:cNvPr id="16" name="文本框 2"/>
            <p:cNvSpPr txBox="1"/>
            <p:nvPr/>
          </p:nvSpPr>
          <p:spPr>
            <a:xfrm>
              <a:off x="5332073" y="1154635"/>
              <a:ext cx="1527854" cy="406146"/>
            </a:xfrm>
            <a:prstGeom prst="rect">
              <a:avLst/>
            </a:prstGeom>
            <a:grpFill/>
            <a:ln>
              <a:noFill/>
            </a:ln>
          </p:spPr>
          <p:txBody>
            <a:bodyPr wrap="none">
              <a:spAutoFit/>
            </a:bodyPr>
            <a:lstStyle/>
            <a:p>
              <a:pPr algn="ctr" defTabSz="68516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1200" b="0" cap="none" spc="0" dirty="0">
                  <a:ln>
                    <a:noFill/>
                  </a:ln>
                  <a:solidFill>
                    <a:schemeClr val="tx2"/>
                  </a:solidFill>
                  <a:effectLst/>
                  <a:latin typeface="+mn-ea"/>
                  <a:ea typeface="+mn-ea"/>
                </a:rPr>
                <a:t>某某科技集团</a:t>
              </a:r>
              <a:endParaRPr lang="zh-CN" altLang="en-US" sz="1200" b="0" cap="none" spc="0" dirty="0">
                <a:ln>
                  <a:noFill/>
                </a:ln>
                <a:solidFill>
                  <a:schemeClr val="tx2"/>
                </a:solidFill>
                <a:effectLst/>
                <a:latin typeface="+mn-ea"/>
                <a:ea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1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7308304" y="4803998"/>
            <a:ext cx="96625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www.1ppt.com/xiazai/jihua/</a:t>
            </a:r>
            <a:endParaRPr lang="en-US" altLang="zh-CN" sz="100" dirty="0">
              <a:solidFill>
                <a:prstClr val="white"/>
              </a:solidFill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www.1ppt.com/xiazai/jianli/  </a:t>
            </a:r>
            <a:endParaRPr lang="en-US" altLang="zh-CN" sz="100" dirty="0">
              <a:solidFill>
                <a:prstClr val="white"/>
              </a:solidFill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www.1ppt.com/xiazai/huibao/    </a:t>
            </a:r>
            <a:endParaRPr lang="en-US" altLang="zh-CN" sz="100" dirty="0">
              <a:solidFill>
                <a:prstClr val="white"/>
              </a:solidFill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530" indent="-21463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 cstate="screen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97" name="文本框 45"/>
          <p:cNvSpPr txBox="1"/>
          <p:nvPr/>
        </p:nvSpPr>
        <p:spPr>
          <a:xfrm>
            <a:off x="688661" y="1533309"/>
            <a:ext cx="7766685" cy="1915160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algn="l"/>
            <a:r>
              <a:rPr lang="zh-CN" altLang="en-US" sz="4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j-ea"/>
                <a:ea typeface="+mj-ea"/>
              </a:rPr>
              <a:t>解读</a:t>
            </a:r>
            <a:endParaRPr lang="zh-CN" altLang="en-US" sz="4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+mj-ea"/>
              <a:ea typeface="+mj-ea"/>
            </a:endParaRPr>
          </a:p>
          <a:p>
            <a:pPr algn="l"/>
            <a:r>
              <a:rPr lang="zh-CN" altLang="en-US" sz="4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j-ea"/>
                <a:ea typeface="+mj-ea"/>
              </a:rPr>
              <a:t>全市农业农村系统</a:t>
            </a:r>
            <a:endParaRPr lang="zh-CN" altLang="en-US" sz="4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+mj-ea"/>
              <a:ea typeface="+mj-ea"/>
            </a:endParaRPr>
          </a:p>
          <a:p>
            <a:pPr algn="l"/>
            <a:r>
              <a:rPr lang="zh-CN" altLang="en-US" sz="4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j-ea"/>
                <a:ea typeface="+mj-ea"/>
              </a:rPr>
              <a:t>开展“三帮三送三促进”活动方案</a:t>
            </a:r>
            <a:endParaRPr lang="zh-CN" altLang="en-US" sz="4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131" name="椭圆 130"/>
          <p:cNvSpPr/>
          <p:nvPr/>
        </p:nvSpPr>
        <p:spPr>
          <a:xfrm flipH="1">
            <a:off x="3463613" y="862056"/>
            <a:ext cx="194637" cy="194637"/>
          </a:xfrm>
          <a:prstGeom prst="ellipse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2700000" scaled="1"/>
            <a:tileRect/>
          </a:gradFill>
          <a:ln w="28575" cap="flat">
            <a:solidFill>
              <a:srgbClr val="0070C0"/>
            </a:solidFill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68579" tIns="34289" rIns="68579" bIns="34289" numCol="1" anchor="t" anchorCtr="0" compatLnSpc="1"/>
          <a:lstStyle/>
          <a:p>
            <a:pPr algn="ctr"/>
            <a:endParaRPr lang="zh-CN" altLang="en-US" b="1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gency FB" panose="020B0503020202020204" pitchFamily="34" charset="0"/>
            </a:endParaRPr>
          </a:p>
        </p:txBody>
      </p:sp>
      <p:sp>
        <p:nvSpPr>
          <p:cNvPr id="132" name="椭圆 131"/>
          <p:cNvSpPr/>
          <p:nvPr/>
        </p:nvSpPr>
        <p:spPr>
          <a:xfrm flipH="1">
            <a:off x="3054581" y="1068867"/>
            <a:ext cx="128359" cy="128359"/>
          </a:xfrm>
          <a:prstGeom prst="ellipse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2700000" scaled="1"/>
            <a:tileRect/>
          </a:gradFill>
          <a:ln w="28575" cap="flat">
            <a:solidFill>
              <a:srgbClr val="0070C0"/>
            </a:solidFill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68579" tIns="34289" rIns="68579" bIns="34289" numCol="1" anchor="t" anchorCtr="0" compatLnSpc="1"/>
          <a:lstStyle/>
          <a:p>
            <a:pPr algn="ctr"/>
            <a:endParaRPr lang="zh-CN" altLang="en-US" b="1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gency FB" panose="020B0503020202020204" pitchFamily="34" charset="0"/>
            </a:endParaRPr>
          </a:p>
        </p:txBody>
      </p:sp>
      <p:sp>
        <p:nvSpPr>
          <p:cNvPr id="134" name="椭圆 133"/>
          <p:cNvSpPr/>
          <p:nvPr/>
        </p:nvSpPr>
        <p:spPr>
          <a:xfrm flipH="1">
            <a:off x="5836176" y="1000067"/>
            <a:ext cx="239442" cy="239441"/>
          </a:xfrm>
          <a:prstGeom prst="ellipse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2700000" scaled="1"/>
            <a:tileRect/>
          </a:gradFill>
          <a:ln w="28575" cap="flat">
            <a:solidFill>
              <a:srgbClr val="0070C0"/>
            </a:solidFill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68579" tIns="34289" rIns="68579" bIns="34289" numCol="1" anchor="t" anchorCtr="0" compatLnSpc="1"/>
          <a:lstStyle/>
          <a:p>
            <a:pPr algn="ctr"/>
            <a:endParaRPr lang="zh-CN" altLang="en-US" b="1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gency FB" panose="020B0503020202020204" pitchFamily="34" charset="0"/>
            </a:endParaRPr>
          </a:p>
        </p:txBody>
      </p:sp>
      <p:sp>
        <p:nvSpPr>
          <p:cNvPr id="137" name="椭圆 136"/>
          <p:cNvSpPr/>
          <p:nvPr/>
        </p:nvSpPr>
        <p:spPr>
          <a:xfrm flipH="1">
            <a:off x="7251953" y="1239508"/>
            <a:ext cx="128359" cy="128359"/>
          </a:xfrm>
          <a:prstGeom prst="ellipse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2700000" scaled="1"/>
            <a:tileRect/>
          </a:gradFill>
          <a:ln w="28575" cap="flat">
            <a:solidFill>
              <a:srgbClr val="0070C0"/>
            </a:solidFill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68579" tIns="34289" rIns="68579" bIns="34289" numCol="1" anchor="t" anchorCtr="0" compatLnSpc="1"/>
          <a:lstStyle/>
          <a:p>
            <a:pPr algn="ctr"/>
            <a:endParaRPr lang="zh-CN" altLang="en-US" b="1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gency FB" panose="020B0503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6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  <p:bldP spid="131" grpId="0" animBg="1"/>
      <p:bldP spid="132" grpId="0" animBg="1"/>
      <p:bldP spid="134" grpId="0" animBg="1"/>
      <p:bldP spid="1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圆角矩形 26"/>
          <p:cNvSpPr/>
          <p:nvPr/>
        </p:nvSpPr>
        <p:spPr>
          <a:xfrm>
            <a:off x="823571" y="495749"/>
            <a:ext cx="7737191" cy="3857363"/>
          </a:xfrm>
          <a:prstGeom prst="roundRect">
            <a:avLst>
              <a:gd name="adj" fmla="val 11852"/>
            </a:avLst>
          </a:prstGeom>
          <a:gradFill>
            <a:gsLst>
              <a:gs pos="0">
                <a:schemeClr val="bg1">
                  <a:lumMod val="99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3000"/>
                  <a:lumOff val="17000"/>
                </a:schemeClr>
              </a:gs>
            </a:gsLst>
            <a:lin ang="5400000" scaled="0"/>
          </a:gradFill>
          <a:ln w="38100">
            <a:gradFill>
              <a:gsLst>
                <a:gs pos="0">
                  <a:schemeClr val="bg1">
                    <a:lumMod val="82000"/>
                  </a:schemeClr>
                </a:gs>
                <a:gs pos="50000">
                  <a:schemeClr val="bg1">
                    <a:lumMod val="43000"/>
                    <a:lumOff val="57000"/>
                  </a:schemeClr>
                </a:gs>
                <a:gs pos="100000">
                  <a:schemeClr val="bg1">
                    <a:lumMod val="86000"/>
                  </a:schemeClr>
                </a:gs>
              </a:gsLst>
              <a:lin ang="5400000" scaled="0"/>
            </a:gradFill>
          </a:ln>
          <a:effectLst>
            <a:outerShdw blurRad="393700" dist="63500" dir="7200000" sx="101000" sy="101000" algn="tr" rotWithShape="0">
              <a:prstClr val="black">
                <a:alpha val="5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l"/>
            <a:r>
              <a:rPr lang="zh-CN" altLang="en-US" dirty="0">
                <a:solidFill>
                  <a:srgbClr val="0070C0"/>
                </a:solidFill>
                <a:ea typeface="微软雅黑" panose="020B0503020204020204" pitchFamily="34" charset="-122"/>
              </a:rPr>
              <a:t>     </a:t>
            </a:r>
            <a:r>
              <a:rPr lang="zh-CN" altLang="en-US" sz="2000" dirty="0">
                <a:solidFill>
                  <a:srgbClr val="0070C0"/>
                </a:solidFill>
                <a:ea typeface="微软雅黑" panose="020B0503020204020204" pitchFamily="34" charset="-122"/>
              </a:rPr>
              <a:t>深入贯彻习近平总书记关于新冠肺炎疫情防控和做好“三农”工作的重要指示精神，全面落实党中央国务院和省委省政府、市委市政府疫情防控与复工复产、稳产保供两手抓的决策部署，组织全系统党员干部、农技人员常态化帮村、帮企、帮主体，以高质量为农服务、高标准调查研究、高效率政策落实，全力解决农业生产最需要、农村发展最迫切、农民群众最关心的突出问题。</a:t>
            </a:r>
            <a:endParaRPr lang="zh-CN" altLang="en-US" sz="2000" dirty="0">
              <a:solidFill>
                <a:srgbClr val="0070C0"/>
              </a:solidFill>
              <a:ea typeface="微软雅黑" panose="020B0503020204020204" pitchFamily="34" charset="-122"/>
            </a:endParaRPr>
          </a:p>
        </p:txBody>
      </p:sp>
      <p:sp>
        <p:nvSpPr>
          <p:cNvPr id="28" name="Rectangle 30"/>
          <p:cNvSpPr>
            <a:spLocks noChangeArrowheads="1"/>
          </p:cNvSpPr>
          <p:nvPr/>
        </p:nvSpPr>
        <p:spPr bwMode="auto">
          <a:xfrm>
            <a:off x="1475656" y="1563638"/>
            <a:ext cx="6659480" cy="41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5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endParaRPr lang="zh-CN" altLang="en-US" sz="1500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9" name="直接连接符 28"/>
          <p:cNvCxnSpPr/>
          <p:nvPr/>
        </p:nvCxnSpPr>
        <p:spPr>
          <a:xfrm>
            <a:off x="1159708" y="1168085"/>
            <a:ext cx="276992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0" name="直接连接符 29"/>
          <p:cNvCxnSpPr/>
          <p:nvPr/>
        </p:nvCxnSpPr>
        <p:spPr>
          <a:xfrm>
            <a:off x="5247789" y="1153448"/>
            <a:ext cx="276992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31" name="组合 30"/>
          <p:cNvGrpSpPr/>
          <p:nvPr/>
        </p:nvGrpSpPr>
        <p:grpSpPr>
          <a:xfrm>
            <a:off x="3303930" y="885825"/>
            <a:ext cx="2554605" cy="533448"/>
            <a:chOff x="3268217" y="1286668"/>
            <a:chExt cx="5860939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2" name="圆角矩形 31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chemeClr val="bg1">
                    <a:lumMod val="95000"/>
                  </a:schemeClr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微软雅黑" panose="020B0503020204020204" pitchFamily="34" charset="-122"/>
              </a:endParaRPr>
            </a:p>
          </p:txBody>
        </p:sp>
        <p:sp>
          <p:nvSpPr>
            <p:cNvPr id="33" name="圆角矩形 32"/>
            <p:cNvSpPr/>
            <p:nvPr/>
          </p:nvSpPr>
          <p:spPr>
            <a:xfrm>
              <a:off x="3268217" y="1372021"/>
              <a:ext cx="5860939" cy="2583557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zh-CN" sz="2700" b="1" dirty="0">
                  <a:solidFill>
                    <a:srgbClr val="0070C0"/>
                  </a:solidFill>
                  <a:ea typeface="微软雅黑" panose="020B0503020204020204" pitchFamily="34" charset="-122"/>
                </a:rPr>
                <a:t>一、总体要求</a:t>
              </a:r>
              <a:endParaRPr lang="zh-CN" altLang="zh-CN" sz="2700" b="1" dirty="0">
                <a:solidFill>
                  <a:srgbClr val="0070C0"/>
                </a:solidFill>
                <a:ea typeface="微软雅黑" panose="020B0503020204020204" pitchFamily="34" charset="-122"/>
              </a:endParaRPr>
            </a:p>
          </p:txBody>
        </p:sp>
      </p:grpSp>
      <p:pic>
        <p:nvPicPr>
          <p:cNvPr id="41" name="Picture 10"/>
          <p:cNvPicPr>
            <a:picLocks noChangeAspect="1" noChangeArrowheads="1"/>
          </p:cNvPicPr>
          <p:nvPr/>
        </p:nvPicPr>
        <p:blipFill>
          <a:blip r:embed="rId1" cstate="screen"/>
          <a:srcRect/>
          <a:stretch>
            <a:fillRect/>
          </a:stretch>
        </p:blipFill>
        <p:spPr bwMode="auto">
          <a:xfrm>
            <a:off x="-81912" y="3271292"/>
            <a:ext cx="1610306" cy="187220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1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ldLvl="0" animBg="1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61060" y="675640"/>
            <a:ext cx="7621270" cy="31692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>
                <a:solidFill>
                  <a:srgbClr val="0070C0"/>
                </a:solidFill>
              </a:rPr>
              <a:t>二、目标任务</a:t>
            </a:r>
            <a:endParaRPr lang="zh-CN" altLang="en-US" sz="3200">
              <a:solidFill>
                <a:srgbClr val="0070C0"/>
              </a:solidFill>
            </a:endParaRPr>
          </a:p>
          <a:p>
            <a:r>
              <a:rPr lang="zh-CN" altLang="en-US" sz="2400"/>
              <a:t>坚持“一线工作法”，聚焦服务对象需求，至少要解剖一个主要问题、制定一个解决方案、促进一项政策落地、谋划一条发展路径、推广一项先进技术、总结一种典型模式、撰写一篇调研报告，使干部进村入企服务的过程，成为宣传政策、推动落实的过程，成为发现问题、解决问题的过程，成为改进作风、锤炼本领的过程，成为联系基层、凝心聚力的过程。</a:t>
            </a:r>
            <a:endParaRPr lang="zh-CN" altLang="en-U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29920" y="864870"/>
            <a:ext cx="7671435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solidFill>
                  <a:srgbClr val="0070C0"/>
                </a:solidFill>
              </a:rPr>
              <a:t>三、活动内容</a:t>
            </a:r>
            <a:endParaRPr lang="zh-CN" altLang="en-US" sz="2800">
              <a:solidFill>
                <a:srgbClr val="0070C0"/>
              </a:solidFill>
            </a:endParaRPr>
          </a:p>
          <a:p>
            <a:endParaRPr lang="zh-CN" altLang="en-US" sz="2800">
              <a:solidFill>
                <a:srgbClr val="0070C0"/>
              </a:solidFill>
            </a:endParaRPr>
          </a:p>
          <a:p>
            <a:r>
              <a:rPr lang="zh-CN" altLang="en-US" sz="2800"/>
              <a:t>（一）精心组织帮村、帮企、帮主体。</a:t>
            </a:r>
            <a:endParaRPr lang="zh-CN" altLang="en-US" sz="2800"/>
          </a:p>
          <a:p>
            <a:endParaRPr lang="zh-CN" altLang="en-US" sz="2800"/>
          </a:p>
          <a:p>
            <a:r>
              <a:rPr lang="zh-CN" altLang="en-US" sz="2800"/>
              <a:t>（二）贴心开展送政策、送技术、送服务。</a:t>
            </a:r>
            <a:endParaRPr lang="zh-CN" altLang="en-US" sz="2800"/>
          </a:p>
          <a:p>
            <a:endParaRPr lang="zh-CN" altLang="en-US" sz="2800"/>
          </a:p>
          <a:p>
            <a:r>
              <a:rPr lang="zh-CN" altLang="en-US" sz="2800"/>
              <a:t>（三）全力促进农业增效、农民增收、农村发展。</a:t>
            </a:r>
            <a:endParaRPr lang="zh-CN" altLang="en-US"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45465" y="581025"/>
            <a:ext cx="8058785" cy="40925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solidFill>
                  <a:srgbClr val="0070C0"/>
                </a:solidFill>
              </a:rPr>
              <a:t>四、方法步骤</a:t>
            </a:r>
            <a:endParaRPr lang="zh-CN" altLang="en-US" sz="3600">
              <a:solidFill>
                <a:srgbClr val="0070C0"/>
              </a:solidFill>
            </a:endParaRPr>
          </a:p>
          <a:p>
            <a:endParaRPr lang="zh-CN" altLang="en-US" sz="2400"/>
          </a:p>
          <a:p>
            <a:r>
              <a:rPr lang="zh-CN" altLang="en-US" sz="2000"/>
              <a:t>（一）前期准备（3月1日－15日）。一要做好干部选调编组编队。二要做好政策分类。三要做好问题梳理。四要做好干部培训。</a:t>
            </a:r>
            <a:endParaRPr lang="zh-CN" altLang="en-US" sz="2000"/>
          </a:p>
          <a:p>
            <a:endParaRPr lang="zh-CN" altLang="en-US" sz="2000"/>
          </a:p>
          <a:p>
            <a:r>
              <a:rPr lang="zh-CN" altLang="en-US" sz="2000"/>
              <a:t>(二)开展服务（3月16日－11月底）。一要及时对接。</a:t>
            </a:r>
            <a:endParaRPr lang="zh-CN" altLang="en-US" sz="2000"/>
          </a:p>
          <a:p>
            <a:r>
              <a:rPr lang="zh-CN" altLang="en-US" sz="2000"/>
              <a:t>二要深入了解情况。三要认真宣讲。四要帮扶解困。五要建立调度运行机制。</a:t>
            </a:r>
            <a:endParaRPr lang="zh-CN" altLang="en-US" sz="2000"/>
          </a:p>
          <a:p>
            <a:endParaRPr lang="zh-CN" altLang="en-US" sz="2000"/>
          </a:p>
          <a:p>
            <a:r>
              <a:rPr lang="zh-CN" altLang="en-US" sz="2000"/>
              <a:t>（三）总结回访（12月）。建立问题清单，进行分类处置和结果反馈，对仍需持续推进的工作和解决的问题，要紧盯不放，一抓到底，形成长效服务机制。</a:t>
            </a:r>
            <a:endParaRPr lang="zh-CN" altLang="en-US"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29285" y="581660"/>
            <a:ext cx="788543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solidFill>
                  <a:srgbClr val="0070C0"/>
                </a:solidFill>
              </a:rPr>
              <a:t>五、组织领导</a:t>
            </a:r>
            <a:endParaRPr lang="zh-CN" altLang="en-US" sz="2400">
              <a:solidFill>
                <a:srgbClr val="0070C0"/>
              </a:solidFill>
            </a:endParaRPr>
          </a:p>
          <a:p>
            <a:endParaRPr lang="zh-CN" altLang="en-US" sz="2400">
              <a:solidFill>
                <a:srgbClr val="0070C0"/>
              </a:solidFill>
            </a:endParaRPr>
          </a:p>
          <a:p>
            <a:r>
              <a:rPr lang="zh-CN" altLang="en-US" sz="2400"/>
              <a:t>成立以局长为组长，分管领导为常务副组长，班子成员为副组长的领导组，领导组下设办公室，办公室设在科教科。</a:t>
            </a:r>
            <a:endParaRPr lang="zh-CN" altLang="en-US" sz="2400"/>
          </a:p>
        </p:txBody>
      </p:sp>
      <p:sp>
        <p:nvSpPr>
          <p:cNvPr id="3" name="文本框 2"/>
          <p:cNvSpPr txBox="1"/>
          <p:nvPr/>
        </p:nvSpPr>
        <p:spPr>
          <a:xfrm>
            <a:off x="629285" y="2673350"/>
            <a:ext cx="682498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solidFill>
                  <a:srgbClr val="0070C0"/>
                </a:solidFill>
              </a:rPr>
              <a:t>六、有关要求</a:t>
            </a:r>
            <a:endParaRPr lang="zh-CN" altLang="en-US" sz="2400">
              <a:solidFill>
                <a:srgbClr val="0070C0"/>
              </a:solidFill>
            </a:endParaRPr>
          </a:p>
          <a:p>
            <a:endParaRPr lang="zh-CN" altLang="en-US" sz="2400"/>
          </a:p>
          <a:p>
            <a:r>
              <a:rPr lang="zh-CN" altLang="en-US" sz="2400"/>
              <a:t>（一）加强领导。</a:t>
            </a:r>
            <a:endParaRPr lang="zh-CN" altLang="en-US" sz="2400"/>
          </a:p>
          <a:p>
            <a:r>
              <a:rPr lang="zh-CN" altLang="en-US" sz="2400"/>
              <a:t>（二）注重联动。</a:t>
            </a:r>
            <a:endParaRPr lang="zh-CN" altLang="en-US" sz="2400"/>
          </a:p>
          <a:p>
            <a:r>
              <a:rPr lang="zh-CN" altLang="en-US" sz="2400"/>
              <a:t>（三）建立机制。</a:t>
            </a:r>
            <a:endParaRPr lang="zh-CN" altLang="en-US" sz="2400"/>
          </a:p>
          <a:p>
            <a:r>
              <a:rPr lang="zh-CN" altLang="en-US" sz="2400"/>
              <a:t>（四）务求实效。</a:t>
            </a:r>
            <a:endParaRPr lang="zh-CN" altLang="en-US" sz="240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ISPRING_PRESENTATION_TITLE" val="1207.年终总结暨新年计划PPT模板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微软雅黑">
      <a:majorFont>
        <a:latin typeface="Constantia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A000120150407A26KPBG</Template>
  <TotalTime>0</TotalTime>
  <Words>724</Words>
  <Application>WPS 演示</Application>
  <PresentationFormat>全屏显示(16:9)</PresentationFormat>
  <Paragraphs>41</Paragraphs>
  <Slides>6</Slides>
  <Notes>42</Notes>
  <HiddenSlides>0</HiddenSlides>
  <MMClips>0</MMClips>
  <ScaleCrop>false</ScaleCrop>
  <HeadingPairs>
    <vt:vector size="6" baseType="variant">
      <vt:variant>
        <vt:lpstr>已用的字体</vt:lpstr>
      </vt:variant>
      <vt:variant>
        <vt:i4>30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37" baseType="lpstr">
      <vt:lpstr>Arial</vt:lpstr>
      <vt:lpstr>宋体</vt:lpstr>
      <vt:lpstr>Wingdings</vt:lpstr>
      <vt:lpstr>微软雅黑</vt:lpstr>
      <vt:lpstr>Agency FB</vt:lpstr>
      <vt:lpstr>Trebuchet MS</vt:lpstr>
      <vt:lpstr>方正兰亭黑_GBK</vt:lpstr>
      <vt:lpstr>浪漫雅圆</vt:lpstr>
      <vt:lpstr>Adobe 宋体 Std L</vt:lpstr>
      <vt:lpstr>Calibri</vt:lpstr>
      <vt:lpstr>Calibri</vt:lpstr>
      <vt:lpstr>黑体</vt:lpstr>
      <vt:lpstr>Century Gothic</vt:lpstr>
      <vt:lpstr>Impact</vt:lpstr>
      <vt:lpstr>Aharoni</vt:lpstr>
      <vt:lpstr>Tahoma</vt:lpstr>
      <vt:lpstr>华文黑体</vt:lpstr>
      <vt:lpstr>Arial Unicode MS</vt:lpstr>
      <vt:lpstr>造字工房劲黑（非商用）常规体</vt:lpstr>
      <vt:lpstr>方正大黑简体</vt:lpstr>
      <vt:lpstr>Malgun Gothic</vt:lpstr>
      <vt:lpstr>Gill Sans</vt:lpstr>
      <vt:lpstr>Bebas Neue</vt:lpstr>
      <vt:lpstr>Courier New</vt:lpstr>
      <vt:lpstr>Lato Light</vt:lpstr>
      <vt:lpstr>微软雅黑 Light</vt:lpstr>
      <vt:lpstr>Arial</vt:lpstr>
      <vt:lpstr>Roboto condensed</vt:lpstr>
      <vt:lpstr>Constantia</vt:lpstr>
      <vt:lpstr>Gulim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  <Manager>第一PPT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经典蓝色微立体</dc:title>
  <dc:creator>第一PPT</dc:creator>
  <cp:keywords>www.1ppt.com</cp:keywords>
  <dc:description>www.1ppt.com</dc:description>
  <cp:lastModifiedBy>春夏秋冬</cp:lastModifiedBy>
  <cp:revision>202</cp:revision>
  <dcterms:created xsi:type="dcterms:W3CDTF">2014-12-25T08:17:00Z</dcterms:created>
  <dcterms:modified xsi:type="dcterms:W3CDTF">2021-01-15T03:22:31Z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